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12"/>
  </p:notesMasterIdLst>
  <p:handoutMasterIdLst>
    <p:handoutMasterId r:id="rId13"/>
  </p:handoutMasterIdLst>
  <p:sldIdLst>
    <p:sldId id="283" r:id="rId3"/>
    <p:sldId id="276" r:id="rId4"/>
    <p:sldId id="307" r:id="rId5"/>
    <p:sldId id="308" r:id="rId6"/>
    <p:sldId id="309" r:id="rId7"/>
    <p:sldId id="310" r:id="rId8"/>
    <p:sldId id="311" r:id="rId9"/>
    <p:sldId id="330" r:id="rId10"/>
    <p:sldId id="297"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C46C8BB-69E9-49F3-A345-D3722A68F1DF}">
          <p14:sldIdLst>
            <p14:sldId id="283"/>
            <p14:sldId id="276"/>
            <p14:sldId id="307"/>
            <p14:sldId id="308"/>
            <p14:sldId id="309"/>
            <p14:sldId id="310"/>
            <p14:sldId id="311"/>
            <p14:sldId id="330"/>
          </p14:sldIdLst>
        </p14:section>
        <p14:section name="Untitled Section" id="{2744B565-0048-4995-A956-7E48B8A6FC4F}">
          <p14:sldIdLst>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1" autoAdjust="0"/>
    <p:restoredTop sz="94660"/>
  </p:normalViewPr>
  <p:slideViewPr>
    <p:cSldViewPr>
      <p:cViewPr varScale="1">
        <p:scale>
          <a:sx n="102" d="100"/>
          <a:sy n="102" d="100"/>
        </p:scale>
        <p:origin x="632" y="84"/>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5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2A8D649C-54B8-4D63-ABDE-BC413F21E5EA}" type="datetimeFigureOut">
              <a:rPr lang="en-GB" smtClean="0"/>
              <a:t>06/05/2021</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8D8342D3-46A2-48D5-BB93-AE7A4EC6B750}" type="slidenum">
              <a:rPr lang="en-GB" smtClean="0"/>
              <a:t>‹#›</a:t>
            </a:fld>
            <a:endParaRPr lang="en-GB"/>
          </a:p>
        </p:txBody>
      </p:sp>
    </p:spTree>
    <p:extLst>
      <p:ext uri="{BB962C8B-B14F-4D97-AF65-F5344CB8AC3E}">
        <p14:creationId xmlns:p14="http://schemas.microsoft.com/office/powerpoint/2010/main" val="2189597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95268F6-8EE9-4C38-834F-D35DDAC2D8D6}" type="datetimeFigureOut">
              <a:rPr lang="en-GB" smtClean="0"/>
              <a:t>06/05/2021</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8AB60CA-80C7-4A73-8F99-0F83F20151B5}" type="slidenum">
              <a:rPr lang="en-GB" smtClean="0"/>
              <a:t>‹#›</a:t>
            </a:fld>
            <a:endParaRPr lang="en-GB"/>
          </a:p>
        </p:txBody>
      </p:sp>
    </p:spTree>
    <p:extLst>
      <p:ext uri="{BB962C8B-B14F-4D97-AF65-F5344CB8AC3E}">
        <p14:creationId xmlns:p14="http://schemas.microsoft.com/office/powerpoint/2010/main" val="200529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B60CA-80C7-4A73-8F99-0F83F20151B5}" type="slidenum">
              <a:rPr lang="en-GB" smtClean="0"/>
              <a:t>2</a:t>
            </a:fld>
            <a:endParaRPr lang="en-GB"/>
          </a:p>
        </p:txBody>
      </p:sp>
    </p:spTree>
    <p:extLst>
      <p:ext uri="{BB962C8B-B14F-4D97-AF65-F5344CB8AC3E}">
        <p14:creationId xmlns:p14="http://schemas.microsoft.com/office/powerpoint/2010/main" val="313890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B60CA-80C7-4A73-8F99-0F83F20151B5}" type="slidenum">
              <a:rPr lang="en-GB" smtClean="0"/>
              <a:t>3</a:t>
            </a:fld>
            <a:endParaRPr lang="en-GB"/>
          </a:p>
        </p:txBody>
      </p:sp>
    </p:spTree>
    <p:extLst>
      <p:ext uri="{BB962C8B-B14F-4D97-AF65-F5344CB8AC3E}">
        <p14:creationId xmlns:p14="http://schemas.microsoft.com/office/powerpoint/2010/main" val="3151158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B60CA-80C7-4A73-8F99-0F83F20151B5}" type="slidenum">
              <a:rPr lang="en-GB" smtClean="0"/>
              <a:t>4</a:t>
            </a:fld>
            <a:endParaRPr lang="en-GB"/>
          </a:p>
        </p:txBody>
      </p:sp>
    </p:spTree>
    <p:extLst>
      <p:ext uri="{BB962C8B-B14F-4D97-AF65-F5344CB8AC3E}">
        <p14:creationId xmlns:p14="http://schemas.microsoft.com/office/powerpoint/2010/main" val="19989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B60CA-80C7-4A73-8F99-0F83F20151B5}" type="slidenum">
              <a:rPr lang="en-GB" smtClean="0"/>
              <a:t>5</a:t>
            </a:fld>
            <a:endParaRPr lang="en-GB"/>
          </a:p>
        </p:txBody>
      </p:sp>
    </p:spTree>
    <p:extLst>
      <p:ext uri="{BB962C8B-B14F-4D97-AF65-F5344CB8AC3E}">
        <p14:creationId xmlns:p14="http://schemas.microsoft.com/office/powerpoint/2010/main" val="3993169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B60CA-80C7-4A73-8F99-0F83F20151B5}" type="slidenum">
              <a:rPr lang="en-GB" smtClean="0"/>
              <a:t>6</a:t>
            </a:fld>
            <a:endParaRPr lang="en-GB"/>
          </a:p>
        </p:txBody>
      </p:sp>
    </p:spTree>
    <p:extLst>
      <p:ext uri="{BB962C8B-B14F-4D97-AF65-F5344CB8AC3E}">
        <p14:creationId xmlns:p14="http://schemas.microsoft.com/office/powerpoint/2010/main" val="709439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AB60CA-80C7-4A73-8F99-0F83F20151B5}" type="slidenum">
              <a:rPr lang="en-GB" smtClean="0"/>
              <a:t>7</a:t>
            </a:fld>
            <a:endParaRPr lang="en-GB"/>
          </a:p>
        </p:txBody>
      </p:sp>
    </p:spTree>
    <p:extLst>
      <p:ext uri="{BB962C8B-B14F-4D97-AF65-F5344CB8AC3E}">
        <p14:creationId xmlns:p14="http://schemas.microsoft.com/office/powerpoint/2010/main" val="1640643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Youth and Community Engagement Workers will be working to build capacity in communities to deliver more universal and needs led groups and activities. </a:t>
            </a:r>
          </a:p>
          <a:p>
            <a:r>
              <a:rPr lang="en-GB" dirty="0"/>
              <a:t>Help groups to become constituted so they can access external funding such as Derbyshire’s Youth Action Grants. Supporting the recruitment of volunteers and helping them with the VCI Passport training. </a:t>
            </a:r>
          </a:p>
          <a:p>
            <a:endParaRPr lang="en-GB" dirty="0"/>
          </a:p>
          <a:p>
            <a:r>
              <a:rPr lang="en-GB" dirty="0"/>
              <a:t>NEET / EET is a huge area of work for the Transition Team at the moment – and we’re looking at our locality based colleagues to support with this. As of today, there are still over 6,400 young people whose EET status is unknown. Pam Bond is coordinating support across the County to follow up these young people. We’re targeting schools, collages and training providers at the moment – reminding them of their responsibilities to support us in fulfilling our statutory duties.</a:t>
            </a:r>
          </a:p>
        </p:txBody>
      </p:sp>
      <p:sp>
        <p:nvSpPr>
          <p:cNvPr id="4" name="Slide Number Placeholder 3"/>
          <p:cNvSpPr>
            <a:spLocks noGrp="1"/>
          </p:cNvSpPr>
          <p:nvPr>
            <p:ph type="sldNum" sz="quarter" idx="10"/>
          </p:nvPr>
        </p:nvSpPr>
        <p:spPr/>
        <p:txBody>
          <a:bodyPr/>
          <a:lstStyle/>
          <a:p>
            <a:fld id="{7A32F307-DBA1-43B1-B6EA-0B5470E82FA4}" type="slidenum">
              <a:rPr lang="en-GB" smtClean="0"/>
              <a:t>8</a:t>
            </a:fld>
            <a:endParaRPr lang="en-GB"/>
          </a:p>
        </p:txBody>
      </p:sp>
    </p:spTree>
    <p:extLst>
      <p:ext uri="{BB962C8B-B14F-4D97-AF65-F5344CB8AC3E}">
        <p14:creationId xmlns:p14="http://schemas.microsoft.com/office/powerpoint/2010/main" val="1665001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file://localhost/Volumes/Customer/Derbyshire%20County%20Council/DCC%20New%20Branding%20PPPs/JPEGS/v4/Derbyshire%20CC%20PPT%20Purple%20v43.jpg" TargetMode="External"/><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013176"/>
            <a:ext cx="6946031" cy="755799"/>
          </a:xfrm>
        </p:spPr>
        <p:txBody>
          <a:bodyPr anchor="t">
            <a:normAutofit/>
          </a:bodyPr>
          <a:lstStyle>
            <a:lvl1pPr algn="l">
              <a:defRPr sz="2500" b="1" cap="none" baseline="0">
                <a:solidFill>
                  <a:schemeClr val="bg1"/>
                </a:solidFill>
              </a:defRPr>
            </a:lvl1pPr>
          </a:lstStyle>
          <a:p>
            <a:r>
              <a:rPr lang="en-US"/>
              <a:t>Click to edit Master title style</a:t>
            </a:r>
            <a:endParaRPr lang="en-GB" dirty="0"/>
          </a:p>
        </p:txBody>
      </p:sp>
      <p:sp>
        <p:nvSpPr>
          <p:cNvPr id="3" name="Text Placeholder 2"/>
          <p:cNvSpPr>
            <a:spLocks noGrp="1"/>
          </p:cNvSpPr>
          <p:nvPr>
            <p:ph type="body" idx="1"/>
          </p:nvPr>
        </p:nvSpPr>
        <p:spPr>
          <a:xfrm>
            <a:off x="683568" y="3429000"/>
            <a:ext cx="4464496" cy="1500187"/>
          </a:xfrm>
        </p:spPr>
        <p:txBody>
          <a:bodyPr anchor="b">
            <a:normAutofit/>
          </a:bodyPr>
          <a:lstStyle>
            <a:lvl1pPr marL="0" indent="0">
              <a:buNone/>
              <a:defRPr sz="35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63DD0A-86A4-47D2-B8EA-C0643EBB424A}"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497411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No Lines">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06/05/2021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709355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67544" y="1340768"/>
            <a:ext cx="3008313" cy="1090042"/>
          </a:xfrm>
        </p:spPr>
        <p:txBody>
          <a:bodyPr anchor="b"/>
          <a:lstStyle>
            <a:lvl1pPr algn="l">
              <a:defRPr sz="2000" b="1"/>
            </a:lvl1pPr>
          </a:lstStyle>
          <a:p>
            <a:r>
              <a:rPr lang="en-US" dirty="0"/>
              <a:t>Click to edit Master title style</a:t>
            </a:r>
            <a:endParaRPr lang="en-GB" dirty="0"/>
          </a:p>
        </p:txBody>
      </p:sp>
      <p:sp>
        <p:nvSpPr>
          <p:cNvPr id="3" name="Content Placeholder 2"/>
          <p:cNvSpPr>
            <a:spLocks noGrp="1"/>
          </p:cNvSpPr>
          <p:nvPr>
            <p:ph idx="1"/>
          </p:nvPr>
        </p:nvSpPr>
        <p:spPr>
          <a:xfrm>
            <a:off x="3575050" y="1340769"/>
            <a:ext cx="5111750" cy="424847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0" y="2492895"/>
            <a:ext cx="3008313" cy="3096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2865627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67544" y="1412776"/>
            <a:ext cx="3008313" cy="1090042"/>
          </a:xfrm>
        </p:spPr>
        <p:txBody>
          <a:bodyPr anchor="b"/>
          <a:lstStyle>
            <a:lvl1pPr algn="l">
              <a:defRPr sz="2000" b="1"/>
            </a:lvl1pPr>
          </a:lstStyle>
          <a:p>
            <a:r>
              <a:rPr lang="en-US" dirty="0"/>
              <a:t>Click to edit Master title style</a:t>
            </a:r>
            <a:endParaRPr lang="en-GB" dirty="0"/>
          </a:p>
        </p:txBody>
      </p:sp>
      <p:sp>
        <p:nvSpPr>
          <p:cNvPr id="3" name="Content Placeholder 2"/>
          <p:cNvSpPr>
            <a:spLocks noGrp="1"/>
          </p:cNvSpPr>
          <p:nvPr>
            <p:ph idx="1"/>
          </p:nvPr>
        </p:nvSpPr>
        <p:spPr>
          <a:xfrm>
            <a:off x="3575050" y="1412776"/>
            <a:ext cx="5111750" cy="4713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2492896"/>
            <a:ext cx="3008313" cy="363326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937527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63" y="0"/>
            <a:ext cx="9142571" cy="6858000"/>
          </a:xfrm>
          <a:prstGeom prst="rect">
            <a:avLst/>
          </a:prstGeom>
        </p:spPr>
      </p:pic>
      <p:sp>
        <p:nvSpPr>
          <p:cNvPr id="2" name="Title 1"/>
          <p:cNvSpPr>
            <a:spLocks noGrp="1"/>
          </p:cNvSpPr>
          <p:nvPr>
            <p:ph type="title"/>
          </p:nvPr>
        </p:nvSpPr>
        <p:spPr>
          <a:xfrm>
            <a:off x="1763688" y="4221088"/>
            <a:ext cx="5486400" cy="566738"/>
          </a:xfrm>
        </p:spPr>
        <p:txBody>
          <a:bodyPr anchor="b"/>
          <a:lstStyle>
            <a:lvl1pPr algn="l">
              <a:defRPr sz="2000" b="1"/>
            </a:lvl1pPr>
          </a:lstStyle>
          <a:p>
            <a:r>
              <a:rPr lang="en-US" dirty="0"/>
              <a:t>Click to edit Master title style</a:t>
            </a:r>
            <a:endParaRPr lang="en-GB" dirty="0"/>
          </a:p>
        </p:txBody>
      </p:sp>
      <p:sp>
        <p:nvSpPr>
          <p:cNvPr id="3" name="Picture Placeholder 2"/>
          <p:cNvSpPr>
            <a:spLocks noGrp="1"/>
          </p:cNvSpPr>
          <p:nvPr>
            <p:ph type="pic" idx="1"/>
          </p:nvPr>
        </p:nvSpPr>
        <p:spPr>
          <a:xfrm>
            <a:off x="1792288" y="1052735"/>
            <a:ext cx="5486400" cy="30963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486916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55353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980727"/>
            <a:ext cx="5486400" cy="374684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63DD0A-86A4-47D2-B8EA-C0643EBB424A}"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025651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 No Lines">
    <p:spTree>
      <p:nvGrpSpPr>
        <p:cNvPr id="1" name=""/>
        <p:cNvGrpSpPr/>
        <p:nvPr/>
      </p:nvGrpSpPr>
      <p:grpSpPr>
        <a:xfrm>
          <a:off x="0" y="0"/>
          <a:ext cx="0" cy="0"/>
          <a:chOff x="0" y="0"/>
          <a:chExt cx="0" cy="0"/>
        </a:xfrm>
      </p:grpSpPr>
      <p:pic>
        <p:nvPicPr>
          <p:cNvPr id="5" name="Derbyshire CC PPT Purple v33.jpg"/>
          <p:cNvPicPr>
            <a:picLocks noChangeAspect="1"/>
          </p:cNvPicPr>
          <p:nvPr userDrawn="1"/>
        </p:nvPicPr>
        <p:blipFill>
          <a:blip r:embed="rId2" r:link="rId3" cstate="print">
            <a:extLst>
              <a:ext uri="{28A0092B-C50C-407E-A947-70E740481C1C}">
                <a14:useLocalDpi xmlns:a14="http://schemas.microsoft.com/office/drawing/2010/main" val="0"/>
              </a:ext>
            </a:extLst>
          </a:blip>
          <a:stretch>
            <a:fillRect/>
          </a:stretch>
        </p:blipFill>
        <p:spPr>
          <a:xfrm>
            <a:off x="0" y="2"/>
            <a:ext cx="9144000" cy="6857999"/>
          </a:xfrm>
          <a:prstGeom prst="rect">
            <a:avLst/>
          </a:prstGeom>
        </p:spPr>
      </p:pic>
      <p:sp>
        <p:nvSpPr>
          <p:cNvPr id="3" name="Title 1"/>
          <p:cNvSpPr>
            <a:spLocks noGrp="1"/>
          </p:cNvSpPr>
          <p:nvPr>
            <p:ph type="title"/>
          </p:nvPr>
        </p:nvSpPr>
        <p:spPr>
          <a:xfrm>
            <a:off x="457200" y="274638"/>
            <a:ext cx="4889500" cy="1143000"/>
          </a:xfrm>
        </p:spPr>
        <p:txBody>
          <a:bodyPr/>
          <a:lstStyle>
            <a:lvl1pPr>
              <a:defRPr>
                <a:solidFill>
                  <a:srgbClr val="943D91"/>
                </a:solidFill>
              </a:defRPr>
            </a:lvl1pPr>
          </a:lstStyle>
          <a:p>
            <a:r>
              <a:rPr lang="en-GB" dirty="0"/>
              <a:t>Click to edit Master title style</a:t>
            </a:r>
            <a:endParaRPr lang="en-US" dirty="0"/>
          </a:p>
        </p:txBody>
      </p:sp>
      <p:sp>
        <p:nvSpPr>
          <p:cNvPr id="4" name="Content Placeholder 2"/>
          <p:cNvSpPr>
            <a:spLocks noGrp="1"/>
          </p:cNvSpPr>
          <p:nvPr>
            <p:ph idx="1"/>
          </p:nvPr>
        </p:nvSpPr>
        <p:spPr>
          <a:xfrm>
            <a:off x="457200" y="1600201"/>
            <a:ext cx="8229600" cy="47878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09247133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lgn="l">
              <a:defRPr sz="3500" b="1">
                <a:solidFill>
                  <a:srgbClr val="800080"/>
                </a:solidFill>
              </a:defRPr>
            </a:lvl1pPr>
          </a:lstStyle>
          <a:p>
            <a:r>
              <a:rPr lang="en-US"/>
              <a:t>Click to edit Master title style</a:t>
            </a:r>
            <a:endParaRPr lang="en-GB" dirty="0"/>
          </a:p>
        </p:txBody>
      </p:sp>
      <p:sp>
        <p:nvSpPr>
          <p:cNvPr id="3" name="Subtitle 2"/>
          <p:cNvSpPr>
            <a:spLocks noGrp="1"/>
          </p:cNvSpPr>
          <p:nvPr>
            <p:ph type="subTitle" idx="1"/>
          </p:nvPr>
        </p:nvSpPr>
        <p:spPr>
          <a:xfrm>
            <a:off x="683568" y="3717032"/>
            <a:ext cx="7776864" cy="1752600"/>
          </a:xfrm>
        </p:spPr>
        <p:txBody>
          <a:bodyPr/>
          <a:lstStyle>
            <a:lvl1pPr marL="0" indent="0" algn="l">
              <a:buNone/>
              <a:defRPr sz="2500">
                <a:solidFill>
                  <a:srgbClr val="80008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p>
            <a:fld id="{450966D0-BCB0-475D-A12E-3082E624A064}"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6E950-C8A9-47F1-8DA5-B7262B1B9AFD}" type="slidenum">
              <a:rPr lang="en-GB" smtClean="0"/>
              <a:t>‹#›</a:t>
            </a:fld>
            <a:endParaRPr lang="en-GB"/>
          </a:p>
        </p:txBody>
      </p:sp>
    </p:spTree>
    <p:extLst>
      <p:ext uri="{BB962C8B-B14F-4D97-AF65-F5344CB8AC3E}">
        <p14:creationId xmlns:p14="http://schemas.microsoft.com/office/powerpoint/2010/main" val="2460910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No Line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5" y="-738"/>
            <a:ext cx="9142571" cy="6858000"/>
          </a:xfrm>
          <a:prstGeom prst="rect">
            <a:avLst/>
          </a:prstGeom>
        </p:spPr>
      </p:pic>
      <p:sp>
        <p:nvSpPr>
          <p:cNvPr id="2" name="Title 1"/>
          <p:cNvSpPr>
            <a:spLocks noGrp="1"/>
          </p:cNvSpPr>
          <p:nvPr>
            <p:ph type="ctrTitle"/>
          </p:nvPr>
        </p:nvSpPr>
        <p:spPr>
          <a:xfrm>
            <a:off x="685085" y="2129687"/>
            <a:ext cx="7772400" cy="1470025"/>
          </a:xfrm>
        </p:spPr>
        <p:txBody>
          <a:bodyPr/>
          <a:lstStyle>
            <a:lvl1pPr algn="l">
              <a:defRPr sz="3500" b="1">
                <a:solidFill>
                  <a:srgbClr val="800080"/>
                </a:solidFill>
              </a:defRPr>
            </a:lvl1pPr>
          </a:lstStyle>
          <a:p>
            <a:r>
              <a:rPr lang="en-US"/>
              <a:t>Click to edit Master title style</a:t>
            </a:r>
            <a:endParaRPr lang="en-GB" dirty="0"/>
          </a:p>
        </p:txBody>
      </p:sp>
      <p:sp>
        <p:nvSpPr>
          <p:cNvPr id="3" name="Subtitle 2"/>
          <p:cNvSpPr>
            <a:spLocks noGrp="1"/>
          </p:cNvSpPr>
          <p:nvPr>
            <p:ph type="subTitle" idx="1"/>
          </p:nvPr>
        </p:nvSpPr>
        <p:spPr>
          <a:xfrm>
            <a:off x="683568" y="3861048"/>
            <a:ext cx="7776864" cy="1752600"/>
          </a:xfrm>
        </p:spPr>
        <p:txBody>
          <a:bodyPr>
            <a:normAutofit/>
          </a:bodyPr>
          <a:lstStyle>
            <a:lvl1pPr marL="0" indent="0" algn="l">
              <a:buNone/>
              <a:defRPr sz="2500" b="0">
                <a:solidFill>
                  <a:srgbClr val="80008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p:cNvSpPr>
            <a:spLocks noGrp="1"/>
          </p:cNvSpPr>
          <p:nvPr>
            <p:ph type="dt" sz="half" idx="10"/>
          </p:nvPr>
        </p:nvSpPr>
        <p:spPr>
          <a:xfrm>
            <a:off x="456485" y="6355612"/>
            <a:ext cx="2133600" cy="365125"/>
          </a:xfrm>
        </p:spPr>
        <p:txBody>
          <a:bodyPr/>
          <a:lstStyle/>
          <a:p>
            <a:fld id="{2963DD0A-86A4-47D2-B8EA-C0643EBB424A}" type="datetimeFigureOut">
              <a:rPr lang="en-GB" smtClean="0"/>
              <a:t>06/05/2021</a:t>
            </a:fld>
            <a:endParaRPr lang="en-GB"/>
          </a:p>
        </p:txBody>
      </p:sp>
      <p:sp>
        <p:nvSpPr>
          <p:cNvPr id="5" name="Footer Placeholder 4"/>
          <p:cNvSpPr>
            <a:spLocks noGrp="1"/>
          </p:cNvSpPr>
          <p:nvPr>
            <p:ph type="ftr" sz="quarter" idx="11"/>
          </p:nvPr>
        </p:nvSpPr>
        <p:spPr>
          <a:xfrm>
            <a:off x="3123485" y="6355612"/>
            <a:ext cx="2895600" cy="365125"/>
          </a:xfrm>
        </p:spPr>
        <p:txBody>
          <a:bodyPr/>
          <a:lstStyle/>
          <a:p>
            <a:endParaRPr lang="en-GB"/>
          </a:p>
        </p:txBody>
      </p:sp>
      <p:sp>
        <p:nvSpPr>
          <p:cNvPr id="6" name="Slide Number Placeholder 5"/>
          <p:cNvSpPr>
            <a:spLocks noGrp="1"/>
          </p:cNvSpPr>
          <p:nvPr>
            <p:ph type="sldNum" sz="quarter" idx="12"/>
          </p:nvPr>
        </p:nvSpPr>
        <p:spPr>
          <a:xfrm>
            <a:off x="6552485" y="6355612"/>
            <a:ext cx="2133600" cy="365125"/>
          </a:xfrm>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41272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50966D0-BCB0-475D-A12E-3082E624A064}"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86E950-C8A9-47F1-8DA5-B7262B1B9AFD}" type="slidenum">
              <a:rPr lang="en-GB" smtClean="0"/>
              <a:t>‹#›</a:t>
            </a:fld>
            <a:endParaRPr lang="en-GB"/>
          </a:p>
        </p:txBody>
      </p:sp>
    </p:spTree>
    <p:extLst>
      <p:ext uri="{BB962C8B-B14F-4D97-AF65-F5344CB8AC3E}">
        <p14:creationId xmlns:p14="http://schemas.microsoft.com/office/powerpoint/2010/main" val="237726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dirty="0"/>
              <a:t>Click to edit Master title style</a:t>
            </a:r>
            <a:endParaRPr lang="en-GB" dirty="0"/>
          </a:p>
        </p:txBody>
      </p:sp>
      <p:sp>
        <p:nvSpPr>
          <p:cNvPr id="3" name="Content Placeholder 2"/>
          <p:cNvSpPr>
            <a:spLocks noGrp="1"/>
          </p:cNvSpPr>
          <p:nvPr>
            <p:ph idx="1"/>
          </p:nvPr>
        </p:nvSpPr>
        <p:spPr>
          <a:xfrm>
            <a:off x="457200" y="1600201"/>
            <a:ext cx="8229600" cy="39170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766749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No Line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63DD0A-86A4-47D2-B8EA-C0643EBB424A}" type="datetimeFigureOut">
              <a:rPr lang="en-GB" smtClean="0"/>
              <a:t>06/05/2021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124322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487944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No Lines">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050904" cy="1143000"/>
          </a:xfr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63DD0A-86A4-47D2-B8EA-C0643EBB424A}" type="datetimeFigureOut">
              <a:rPr lang="en-GB" smtClean="0"/>
              <a:t>06/05/2021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226569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1"/>
          <p:cNvSpPr>
            <a:spLocks noGrp="1"/>
          </p:cNvSpPr>
          <p:nvPr>
            <p:ph type="title"/>
          </p:nvPr>
        </p:nvSpPr>
        <p:spPr>
          <a:xfrm>
            <a:off x="457200" y="274638"/>
            <a:ext cx="5122912"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3423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34235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63DD0A-86A4-47D2-B8EA-C0643EBB424A}" type="datetimeFigureOut">
              <a:rPr lang="en-GB" smtClean="0"/>
              <a:t>06/05/2021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2AB889-0AC5-4EB3-A89F-7214C3482B6E}" type="slidenum">
              <a:rPr lang="en-GB" smtClean="0"/>
              <a:t>‹#›</a:t>
            </a:fld>
            <a:endParaRPr lang="en-GB"/>
          </a:p>
        </p:txBody>
      </p:sp>
    </p:spTree>
    <p:extLst>
      <p:ext uri="{BB962C8B-B14F-4D97-AF65-F5344CB8AC3E}">
        <p14:creationId xmlns:p14="http://schemas.microsoft.com/office/powerpoint/2010/main" val="36681715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jp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1"/>
                </a:solidFill>
              </a:defRPr>
            </a:lvl1pPr>
          </a:lstStyle>
          <a:p>
            <a:fld id="{450966D0-BCB0-475D-A12E-3082E624A064}" type="datetimeFigureOut">
              <a:rPr lang="en-GB" smtClean="0"/>
              <a:pPr/>
              <a:t>06/05/2021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AB86E950-C8A9-47F1-8DA5-B7262B1B9AFD}" type="slidenum">
              <a:rPr lang="en-GB" smtClean="0"/>
              <a:pPr/>
              <a:t>‹#›</a:t>
            </a:fld>
            <a:endParaRPr lang="en-GB"/>
          </a:p>
        </p:txBody>
      </p:sp>
    </p:spTree>
    <p:extLst>
      <p:ext uri="{BB962C8B-B14F-4D97-AF65-F5344CB8AC3E}">
        <p14:creationId xmlns:p14="http://schemas.microsoft.com/office/powerpoint/2010/main" val="1639274504"/>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2" r:id="rId3"/>
    <p:sldLayoutId id="2147483650" r:id="rId4"/>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4" y="0"/>
            <a:ext cx="9142571"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800080"/>
                </a:solidFill>
              </a:defRPr>
            </a:lvl1pPr>
          </a:lstStyle>
          <a:p>
            <a:fld id="{2963DD0A-86A4-47D2-B8EA-C0643EBB424A}" type="datetimeFigureOut">
              <a:rPr lang="en-GB" smtClean="0"/>
              <a:pPr/>
              <a:t>06/05/2021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800080"/>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800080"/>
                </a:solidFill>
              </a:defRPr>
            </a:lvl1pPr>
          </a:lstStyle>
          <a:p>
            <a:fld id="{112AB889-0AC5-4EB3-A89F-7214C3482B6E}" type="slidenum">
              <a:rPr lang="en-GB" smtClean="0"/>
              <a:pPr/>
              <a:t>‹#›</a:t>
            </a:fld>
            <a:endParaRPr lang="en-GB"/>
          </a:p>
        </p:txBody>
      </p:sp>
    </p:spTree>
    <p:extLst>
      <p:ext uri="{BB962C8B-B14F-4D97-AF65-F5344CB8AC3E}">
        <p14:creationId xmlns:p14="http://schemas.microsoft.com/office/powerpoint/2010/main" val="3119687134"/>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55" r:id="rId3"/>
    <p:sldLayoutId id="2147483664" r:id="rId4"/>
    <p:sldLayoutId id="2147483656" r:id="rId5"/>
    <p:sldLayoutId id="2147483665" r:id="rId6"/>
    <p:sldLayoutId id="2147483659" r:id="rId7"/>
    <p:sldLayoutId id="2147483666" r:id="rId8"/>
    <p:sldLayoutId id="2147483660" r:id="rId9"/>
    <p:sldLayoutId id="2147483667" r:id="rId10"/>
    <p:sldLayoutId id="2147483668" r:id="rId11"/>
  </p:sldLayoutIdLst>
  <p:txStyles>
    <p:titleStyle>
      <a:lvl1pPr algn="l" defTabSz="914400" rtl="0" eaLnBrk="1" latinLnBrk="0" hangingPunct="1">
        <a:spcBef>
          <a:spcPct val="0"/>
        </a:spcBef>
        <a:buNone/>
        <a:defRPr sz="3500" b="1" kern="1200">
          <a:solidFill>
            <a:srgbClr val="800080"/>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800080"/>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80008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80008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80008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80008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8" Type="http://schemas.openxmlformats.org/officeDocument/2006/relationships/hyperlink" Target="mailto:Barrie.Chittenden@derbyshire.gov.uk" TargetMode="External"/><Relationship Id="rId13" Type="http://schemas.openxmlformats.org/officeDocument/2006/relationships/hyperlink" Target="mailto:Debbie.Hadley@derbyshire.gov.uk" TargetMode="External"/><Relationship Id="rId3" Type="http://schemas.openxmlformats.org/officeDocument/2006/relationships/hyperlink" Target="mailto:Karen.Foster@derbyshire.gov.uk" TargetMode="External"/><Relationship Id="rId7" Type="http://schemas.openxmlformats.org/officeDocument/2006/relationships/hyperlink" Target="mailto:Liz.Morris@derbyshire.gov.uk" TargetMode="External"/><Relationship Id="rId12" Type="http://schemas.openxmlformats.org/officeDocument/2006/relationships/hyperlink" Target="mailto:Adam.Cope@derbyshire.gov.uk" TargetMode="External"/><Relationship Id="rId2" Type="http://schemas.openxmlformats.org/officeDocument/2006/relationships/hyperlink" Target="mailto:Chris.Caley@derbyshire.gov.uk" TargetMode="External"/><Relationship Id="rId1" Type="http://schemas.openxmlformats.org/officeDocument/2006/relationships/slideLayout" Target="../slideLayouts/slideLayout6.xml"/><Relationship Id="rId6" Type="http://schemas.openxmlformats.org/officeDocument/2006/relationships/hyperlink" Target="mailto:Lisa.Marriott@derbyshire.gov.uk" TargetMode="External"/><Relationship Id="rId11" Type="http://schemas.openxmlformats.org/officeDocument/2006/relationships/hyperlink" Target="mailto:Nusrat.Sohail@derbyshire.gov.uk" TargetMode="External"/><Relationship Id="rId5" Type="http://schemas.openxmlformats.org/officeDocument/2006/relationships/hyperlink" Target="mailto:Helen.Smyth@derbyshire.gov.uk" TargetMode="External"/><Relationship Id="rId10" Type="http://schemas.openxmlformats.org/officeDocument/2006/relationships/hyperlink" Target="mailto:David.Beris@derbyshire.gov.uk" TargetMode="External"/><Relationship Id="rId4" Type="http://schemas.openxmlformats.org/officeDocument/2006/relationships/hyperlink" Target="mailto:Brian.Mckeown@derbyshire.gov.uk" TargetMode="External"/><Relationship Id="rId9" Type="http://schemas.openxmlformats.org/officeDocument/2006/relationships/hyperlink" Target="mailto:Laura.Wilkinson@derbyshire.gov.uk" TargetMode="External"/><Relationship Id="rId14" Type="http://schemas.openxmlformats.org/officeDocument/2006/relationships/hyperlink" Target="mailto:Pam.Bond@derbyshire.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3645024"/>
            <a:ext cx="7882135" cy="3168352"/>
          </a:xfrm>
        </p:spPr>
        <p:txBody>
          <a:bodyPr anchor="t" anchorCtr="0">
            <a:normAutofit/>
          </a:bodyPr>
          <a:lstStyle/>
          <a:p>
            <a:endParaRPr lang="en-GB" dirty="0"/>
          </a:p>
          <a:p>
            <a:r>
              <a:rPr lang="en-GB" sz="2800" dirty="0"/>
              <a:t>Working in partnership to support </a:t>
            </a:r>
          </a:p>
          <a:p>
            <a:r>
              <a:rPr lang="en-GB" sz="2800" dirty="0"/>
              <a:t>Early Help in Derbyshire</a:t>
            </a:r>
          </a:p>
          <a:p>
            <a:endParaRPr lang="en-GB" sz="2800" dirty="0"/>
          </a:p>
          <a:p>
            <a:r>
              <a:rPr lang="en-GB" sz="2800" dirty="0"/>
              <a:t>Chris Caley, Head of Service for Early Help</a:t>
            </a:r>
          </a:p>
        </p:txBody>
      </p:sp>
    </p:spTree>
    <p:extLst>
      <p:ext uri="{BB962C8B-B14F-4D97-AF65-F5344CB8AC3E}">
        <p14:creationId xmlns:p14="http://schemas.microsoft.com/office/powerpoint/2010/main" val="3952832242"/>
      </p:ext>
    </p:extLst>
  </p:cSld>
  <p:clrMapOvr>
    <a:masterClrMapping/>
  </p:clrMapOvr>
  <mc:AlternateContent xmlns:mc="http://schemas.openxmlformats.org/markup-compatibility/2006" xmlns:p14="http://schemas.microsoft.com/office/powerpoint/2010/main">
    <mc:Choice Requires="p14">
      <p:transition spd="slow" p14:dur="2000" advTm="8124"/>
    </mc:Choice>
    <mc:Fallback xmlns="">
      <p:transition spd="slow" advTm="812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8"/>
            <a:ext cx="5050904" cy="1143000"/>
          </a:xfrm>
        </p:spPr>
        <p:txBody>
          <a:bodyPr/>
          <a:lstStyle/>
          <a:p>
            <a:r>
              <a:rPr lang="en-GB" dirty="0"/>
              <a:t>Stocktake</a:t>
            </a:r>
          </a:p>
        </p:txBody>
      </p:sp>
      <p:sp>
        <p:nvSpPr>
          <p:cNvPr id="3" name="Content Placeholder 2"/>
          <p:cNvSpPr>
            <a:spLocks noGrp="1"/>
          </p:cNvSpPr>
          <p:nvPr>
            <p:ph idx="1"/>
          </p:nvPr>
        </p:nvSpPr>
        <p:spPr>
          <a:xfrm>
            <a:off x="457200" y="1417638"/>
            <a:ext cx="8229600" cy="4747666"/>
          </a:xfrm>
        </p:spPr>
        <p:txBody>
          <a:bodyPr>
            <a:normAutofit/>
          </a:bodyPr>
          <a:lstStyle/>
          <a:p>
            <a:pPr marL="0" indent="0">
              <a:buNone/>
            </a:pPr>
            <a:r>
              <a:rPr lang="en-GB" b="1" dirty="0"/>
              <a:t>September 2019 – February 2020</a:t>
            </a:r>
          </a:p>
          <a:p>
            <a:pPr marL="0" indent="0">
              <a:buNone/>
            </a:pPr>
            <a:endParaRPr lang="en-GB" b="1" dirty="0"/>
          </a:p>
          <a:p>
            <a:r>
              <a:rPr lang="en-GB" dirty="0"/>
              <a:t>New Early Help model of delivery in place</a:t>
            </a:r>
          </a:p>
          <a:p>
            <a:r>
              <a:rPr lang="en-GB" dirty="0"/>
              <a:t>Transition Team established</a:t>
            </a:r>
          </a:p>
          <a:p>
            <a:r>
              <a:rPr lang="en-GB" dirty="0"/>
              <a:t>Schools delivering interventions at Level 2 of threshold</a:t>
            </a:r>
          </a:p>
          <a:p>
            <a:r>
              <a:rPr lang="en-GB" dirty="0"/>
              <a:t>Partners trained in aspects of early help</a:t>
            </a:r>
          </a:p>
          <a:p>
            <a:endParaRPr lang="en-GB" dirty="0"/>
          </a:p>
        </p:txBody>
      </p:sp>
    </p:spTree>
    <p:extLst>
      <p:ext uri="{BB962C8B-B14F-4D97-AF65-F5344CB8AC3E}">
        <p14:creationId xmlns:p14="http://schemas.microsoft.com/office/powerpoint/2010/main" val="71357511"/>
      </p:ext>
    </p:extLst>
  </p:cSld>
  <p:clrMapOvr>
    <a:masterClrMapping/>
  </p:clrMapOvr>
  <mc:AlternateContent xmlns:mc="http://schemas.openxmlformats.org/markup-compatibility/2006" xmlns:p14="http://schemas.microsoft.com/office/powerpoint/2010/main">
    <mc:Choice Requires="p14">
      <p:transition spd="slow" p14:dur="2000" advTm="82688"/>
    </mc:Choice>
    <mc:Fallback xmlns="">
      <p:transition spd="slow" advTm="8268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8"/>
            <a:ext cx="5050904" cy="1143000"/>
          </a:xfrm>
        </p:spPr>
        <p:txBody>
          <a:bodyPr/>
          <a:lstStyle/>
          <a:p>
            <a:r>
              <a:rPr lang="en-GB" dirty="0"/>
              <a:t>Stocktake</a:t>
            </a:r>
          </a:p>
        </p:txBody>
      </p:sp>
      <p:sp>
        <p:nvSpPr>
          <p:cNvPr id="3" name="Content Placeholder 2"/>
          <p:cNvSpPr>
            <a:spLocks noGrp="1"/>
          </p:cNvSpPr>
          <p:nvPr>
            <p:ph idx="1"/>
          </p:nvPr>
        </p:nvSpPr>
        <p:spPr>
          <a:xfrm>
            <a:off x="457200" y="1417638"/>
            <a:ext cx="8229600" cy="4747666"/>
          </a:xfrm>
        </p:spPr>
        <p:txBody>
          <a:bodyPr>
            <a:normAutofit/>
          </a:bodyPr>
          <a:lstStyle/>
          <a:p>
            <a:pPr marL="0" indent="0">
              <a:buNone/>
            </a:pPr>
            <a:r>
              <a:rPr lang="en-GB" b="1" dirty="0"/>
              <a:t>March 2020</a:t>
            </a:r>
          </a:p>
          <a:p>
            <a:pPr marL="0" indent="0">
              <a:buNone/>
            </a:pPr>
            <a:endParaRPr lang="en-GB" b="1" dirty="0"/>
          </a:p>
          <a:p>
            <a:r>
              <a:rPr lang="en-GB" dirty="0"/>
              <a:t>COVID</a:t>
            </a:r>
          </a:p>
          <a:p>
            <a:r>
              <a:rPr lang="en-GB" dirty="0"/>
              <a:t>Schools providing remote learning</a:t>
            </a:r>
          </a:p>
          <a:p>
            <a:r>
              <a:rPr lang="en-GB" dirty="0"/>
              <a:t>Working from home</a:t>
            </a:r>
          </a:p>
          <a:p>
            <a:r>
              <a:rPr lang="en-GB" dirty="0"/>
              <a:t>Delivery venues close</a:t>
            </a:r>
          </a:p>
          <a:p>
            <a:r>
              <a:rPr lang="en-GB" dirty="0"/>
              <a:t>Isolation</a:t>
            </a:r>
          </a:p>
          <a:p>
            <a:endParaRPr lang="en-GB" dirty="0"/>
          </a:p>
        </p:txBody>
      </p:sp>
    </p:spTree>
    <p:extLst>
      <p:ext uri="{BB962C8B-B14F-4D97-AF65-F5344CB8AC3E}">
        <p14:creationId xmlns:p14="http://schemas.microsoft.com/office/powerpoint/2010/main" val="2140860174"/>
      </p:ext>
    </p:extLst>
  </p:cSld>
  <p:clrMapOvr>
    <a:masterClrMapping/>
  </p:clrMapOvr>
  <mc:AlternateContent xmlns:mc="http://schemas.openxmlformats.org/markup-compatibility/2006" xmlns:p14="http://schemas.microsoft.com/office/powerpoint/2010/main">
    <mc:Choice Requires="p14">
      <p:transition spd="slow" p14:dur="2000" advTm="58331"/>
    </mc:Choice>
    <mc:Fallback xmlns="">
      <p:transition spd="slow" advTm="5833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8"/>
            <a:ext cx="5050904" cy="1143000"/>
          </a:xfrm>
        </p:spPr>
        <p:txBody>
          <a:bodyPr/>
          <a:lstStyle/>
          <a:p>
            <a:r>
              <a:rPr lang="en-GB" dirty="0"/>
              <a:t>Stocktake</a:t>
            </a:r>
          </a:p>
        </p:txBody>
      </p:sp>
      <p:sp>
        <p:nvSpPr>
          <p:cNvPr id="3" name="Content Placeholder 2"/>
          <p:cNvSpPr>
            <a:spLocks noGrp="1"/>
          </p:cNvSpPr>
          <p:nvPr>
            <p:ph idx="1"/>
          </p:nvPr>
        </p:nvSpPr>
        <p:spPr>
          <a:xfrm>
            <a:off x="457200" y="1124744"/>
            <a:ext cx="8229600" cy="4747666"/>
          </a:xfrm>
        </p:spPr>
        <p:txBody>
          <a:bodyPr>
            <a:normAutofit/>
          </a:bodyPr>
          <a:lstStyle/>
          <a:p>
            <a:pPr marL="0" indent="0">
              <a:buNone/>
            </a:pPr>
            <a:r>
              <a:rPr lang="en-GB" b="1" dirty="0"/>
              <a:t>April 2020 – July 2020</a:t>
            </a:r>
          </a:p>
          <a:p>
            <a:pPr marL="0" indent="0">
              <a:buNone/>
            </a:pPr>
            <a:endParaRPr lang="en-GB" b="1" dirty="0"/>
          </a:p>
          <a:p>
            <a:r>
              <a:rPr lang="en-GB" dirty="0"/>
              <a:t>Skype / Teams</a:t>
            </a:r>
          </a:p>
          <a:p>
            <a:r>
              <a:rPr lang="en-GB" dirty="0"/>
              <a:t>Virtual training and support</a:t>
            </a:r>
          </a:p>
          <a:p>
            <a:r>
              <a:rPr lang="en-GB" dirty="0"/>
              <a:t>Risk assessed visits</a:t>
            </a:r>
          </a:p>
          <a:p>
            <a:r>
              <a:rPr lang="en-GB" dirty="0"/>
              <a:t>Continuing to support the most vulnerable</a:t>
            </a:r>
          </a:p>
          <a:p>
            <a:r>
              <a:rPr lang="en-GB" dirty="0"/>
              <a:t>NEET and unknowns</a:t>
            </a:r>
          </a:p>
          <a:p>
            <a:r>
              <a:rPr lang="en-GB" dirty="0"/>
              <a:t>Recovery planning</a:t>
            </a:r>
          </a:p>
          <a:p>
            <a:endParaRPr lang="en-GB" dirty="0"/>
          </a:p>
        </p:txBody>
      </p:sp>
    </p:spTree>
    <p:extLst>
      <p:ext uri="{BB962C8B-B14F-4D97-AF65-F5344CB8AC3E}">
        <p14:creationId xmlns:p14="http://schemas.microsoft.com/office/powerpoint/2010/main" val="608201334"/>
      </p:ext>
    </p:extLst>
  </p:cSld>
  <p:clrMapOvr>
    <a:masterClrMapping/>
  </p:clrMapOvr>
  <mc:AlternateContent xmlns:mc="http://schemas.openxmlformats.org/markup-compatibility/2006" xmlns:p14="http://schemas.microsoft.com/office/powerpoint/2010/main">
    <mc:Choice Requires="p14">
      <p:transition spd="slow" p14:dur="2000" advTm="109175"/>
    </mc:Choice>
    <mc:Fallback xmlns="">
      <p:transition spd="slow" advTm="10917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8"/>
            <a:ext cx="5050904" cy="1143000"/>
          </a:xfrm>
        </p:spPr>
        <p:txBody>
          <a:bodyPr/>
          <a:lstStyle/>
          <a:p>
            <a:r>
              <a:rPr lang="en-GB" dirty="0"/>
              <a:t>Stocktake</a:t>
            </a:r>
          </a:p>
        </p:txBody>
      </p:sp>
      <p:sp>
        <p:nvSpPr>
          <p:cNvPr id="3" name="Content Placeholder 2"/>
          <p:cNvSpPr>
            <a:spLocks noGrp="1"/>
          </p:cNvSpPr>
          <p:nvPr>
            <p:ph idx="1"/>
          </p:nvPr>
        </p:nvSpPr>
        <p:spPr>
          <a:xfrm>
            <a:off x="457200" y="1124744"/>
            <a:ext cx="8229600" cy="4747666"/>
          </a:xfrm>
        </p:spPr>
        <p:txBody>
          <a:bodyPr>
            <a:normAutofit fontScale="92500" lnSpcReduction="10000"/>
          </a:bodyPr>
          <a:lstStyle/>
          <a:p>
            <a:pPr marL="0" indent="0">
              <a:buNone/>
            </a:pPr>
            <a:r>
              <a:rPr lang="en-GB" b="1" dirty="0"/>
              <a:t>August 2020 – December 2020</a:t>
            </a:r>
          </a:p>
          <a:p>
            <a:pPr marL="0" indent="0">
              <a:buNone/>
            </a:pPr>
            <a:endParaRPr lang="en-GB" sz="900" b="1" dirty="0"/>
          </a:p>
          <a:p>
            <a:r>
              <a:rPr lang="en-GB" dirty="0"/>
              <a:t>All children return to school</a:t>
            </a:r>
          </a:p>
          <a:p>
            <a:r>
              <a:rPr lang="en-GB" dirty="0"/>
              <a:t>Increase in demand for targeted early help</a:t>
            </a:r>
          </a:p>
          <a:p>
            <a:r>
              <a:rPr lang="en-GB" dirty="0"/>
              <a:t>Back to School and Learning Grants</a:t>
            </a:r>
          </a:p>
          <a:p>
            <a:r>
              <a:rPr lang="en-GB" dirty="0"/>
              <a:t>Support from Transition Team</a:t>
            </a:r>
          </a:p>
          <a:p>
            <a:r>
              <a:rPr lang="en-GB" dirty="0"/>
              <a:t>Rolling programme of training</a:t>
            </a:r>
          </a:p>
          <a:p>
            <a:r>
              <a:rPr lang="en-GB" dirty="0"/>
              <a:t>Partner engagement with </a:t>
            </a:r>
            <a:r>
              <a:rPr lang="en-GB" dirty="0" err="1"/>
              <a:t>VCM</a:t>
            </a:r>
            <a:endParaRPr lang="en-GB" dirty="0"/>
          </a:p>
          <a:p>
            <a:r>
              <a:rPr lang="en-GB" dirty="0"/>
              <a:t>COVID Winter Grant Scheme</a:t>
            </a:r>
          </a:p>
          <a:p>
            <a:r>
              <a:rPr lang="en-GB" dirty="0"/>
              <a:t>Youth Activity Grants</a:t>
            </a:r>
          </a:p>
          <a:p>
            <a:endParaRPr lang="en-GB" dirty="0"/>
          </a:p>
          <a:p>
            <a:endParaRPr lang="en-GB" dirty="0"/>
          </a:p>
        </p:txBody>
      </p:sp>
    </p:spTree>
    <p:extLst>
      <p:ext uri="{BB962C8B-B14F-4D97-AF65-F5344CB8AC3E}">
        <p14:creationId xmlns:p14="http://schemas.microsoft.com/office/powerpoint/2010/main" val="707453408"/>
      </p:ext>
    </p:extLst>
  </p:cSld>
  <p:clrMapOvr>
    <a:masterClrMapping/>
  </p:clrMapOvr>
  <mc:AlternateContent xmlns:mc="http://schemas.openxmlformats.org/markup-compatibility/2006" xmlns:p14="http://schemas.microsoft.com/office/powerpoint/2010/main">
    <mc:Choice Requires="p14">
      <p:transition spd="slow" p14:dur="2000" advTm="127974"/>
    </mc:Choice>
    <mc:Fallback xmlns="">
      <p:transition spd="slow" advTm="12797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8"/>
            <a:ext cx="5050904" cy="1143000"/>
          </a:xfrm>
        </p:spPr>
        <p:txBody>
          <a:bodyPr/>
          <a:lstStyle/>
          <a:p>
            <a:r>
              <a:rPr lang="en-GB" dirty="0"/>
              <a:t>Stocktake</a:t>
            </a:r>
          </a:p>
        </p:txBody>
      </p:sp>
      <p:sp>
        <p:nvSpPr>
          <p:cNvPr id="3" name="Content Placeholder 2"/>
          <p:cNvSpPr>
            <a:spLocks noGrp="1"/>
          </p:cNvSpPr>
          <p:nvPr>
            <p:ph idx="1"/>
          </p:nvPr>
        </p:nvSpPr>
        <p:spPr>
          <a:xfrm>
            <a:off x="457200" y="1124744"/>
            <a:ext cx="8229600" cy="4747666"/>
          </a:xfrm>
        </p:spPr>
        <p:txBody>
          <a:bodyPr>
            <a:normAutofit/>
          </a:bodyPr>
          <a:lstStyle/>
          <a:p>
            <a:pPr marL="0" indent="0">
              <a:buNone/>
            </a:pPr>
            <a:r>
              <a:rPr lang="en-GB" b="1" dirty="0"/>
              <a:t>January 2021 – April 2021</a:t>
            </a:r>
          </a:p>
          <a:p>
            <a:pPr marL="0" indent="0">
              <a:buNone/>
            </a:pPr>
            <a:endParaRPr lang="en-GB" sz="900" b="1" dirty="0"/>
          </a:p>
          <a:p>
            <a:r>
              <a:rPr lang="en-GB" dirty="0"/>
              <a:t>Large number of children return to remote learning</a:t>
            </a:r>
          </a:p>
          <a:p>
            <a:r>
              <a:rPr lang="en-GB" dirty="0"/>
              <a:t>Holiday Activities and Food Programme</a:t>
            </a:r>
          </a:p>
          <a:p>
            <a:r>
              <a:rPr lang="en-GB" dirty="0"/>
              <a:t>Head of Service for Early Help appointed</a:t>
            </a:r>
          </a:p>
          <a:p>
            <a:r>
              <a:rPr lang="en-GB" dirty="0"/>
              <a:t>Transition Team support continues</a:t>
            </a:r>
          </a:p>
          <a:p>
            <a:r>
              <a:rPr lang="en-GB" dirty="0"/>
              <a:t>Work begins on Derbyshire’s ‘road map’</a:t>
            </a:r>
          </a:p>
          <a:p>
            <a:endParaRPr lang="en-GB" dirty="0"/>
          </a:p>
          <a:p>
            <a:endParaRPr lang="en-GB" dirty="0"/>
          </a:p>
        </p:txBody>
      </p:sp>
    </p:spTree>
    <p:extLst>
      <p:ext uri="{BB962C8B-B14F-4D97-AF65-F5344CB8AC3E}">
        <p14:creationId xmlns:p14="http://schemas.microsoft.com/office/powerpoint/2010/main" val="2664289489"/>
      </p:ext>
    </p:extLst>
  </p:cSld>
  <p:clrMapOvr>
    <a:masterClrMapping/>
  </p:clrMapOvr>
  <mc:AlternateContent xmlns:mc="http://schemas.openxmlformats.org/markup-compatibility/2006" xmlns:p14="http://schemas.microsoft.com/office/powerpoint/2010/main">
    <mc:Choice Requires="p14">
      <p:transition spd="slow" p14:dur="2000" advTm="57184"/>
    </mc:Choice>
    <mc:Fallback xmlns="">
      <p:transition spd="slow" advTm="5718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308"/>
            <a:ext cx="5050904" cy="1143000"/>
          </a:xfrm>
        </p:spPr>
        <p:txBody>
          <a:bodyPr/>
          <a:lstStyle/>
          <a:p>
            <a:r>
              <a:rPr lang="en-GB" dirty="0"/>
              <a:t>Going forward</a:t>
            </a:r>
          </a:p>
        </p:txBody>
      </p:sp>
      <p:sp>
        <p:nvSpPr>
          <p:cNvPr id="3" name="Content Placeholder 2"/>
          <p:cNvSpPr>
            <a:spLocks noGrp="1"/>
          </p:cNvSpPr>
          <p:nvPr>
            <p:ph idx="1"/>
          </p:nvPr>
        </p:nvSpPr>
        <p:spPr>
          <a:xfrm>
            <a:off x="457200" y="1124744"/>
            <a:ext cx="8229600" cy="4747666"/>
          </a:xfrm>
        </p:spPr>
        <p:txBody>
          <a:bodyPr>
            <a:normAutofit/>
          </a:bodyPr>
          <a:lstStyle/>
          <a:p>
            <a:pPr marL="0" indent="0">
              <a:buNone/>
            </a:pPr>
            <a:r>
              <a:rPr lang="en-GB" b="1" dirty="0"/>
              <a:t>From April 2021</a:t>
            </a:r>
          </a:p>
          <a:p>
            <a:pPr marL="0" indent="0">
              <a:buNone/>
            </a:pPr>
            <a:endParaRPr lang="en-GB" sz="900" b="1" dirty="0"/>
          </a:p>
          <a:p>
            <a:r>
              <a:rPr lang="en-GB" dirty="0"/>
              <a:t>Looking at consistency</a:t>
            </a:r>
          </a:p>
          <a:p>
            <a:r>
              <a:rPr lang="en-GB" dirty="0"/>
              <a:t>Provision of group and detached work for young people</a:t>
            </a:r>
          </a:p>
          <a:p>
            <a:r>
              <a:rPr lang="en-GB" dirty="0"/>
              <a:t>Face to face parenting groups to recommence</a:t>
            </a:r>
          </a:p>
          <a:p>
            <a:r>
              <a:rPr lang="en-GB" dirty="0"/>
              <a:t>Training for staff in NVR</a:t>
            </a:r>
          </a:p>
          <a:p>
            <a:r>
              <a:rPr lang="en-GB" dirty="0"/>
              <a:t>Implementation of </a:t>
            </a:r>
            <a:r>
              <a:rPr lang="en-GB" dirty="0" err="1"/>
              <a:t>HAF</a:t>
            </a:r>
            <a:r>
              <a:rPr lang="en-GB" dirty="0"/>
              <a:t> programme</a:t>
            </a:r>
          </a:p>
          <a:p>
            <a:endParaRPr lang="en-GB" dirty="0"/>
          </a:p>
          <a:p>
            <a:endParaRPr lang="en-GB" dirty="0"/>
          </a:p>
        </p:txBody>
      </p:sp>
    </p:spTree>
    <p:extLst>
      <p:ext uri="{BB962C8B-B14F-4D97-AF65-F5344CB8AC3E}">
        <p14:creationId xmlns:p14="http://schemas.microsoft.com/office/powerpoint/2010/main" val="2170195148"/>
      </p:ext>
    </p:extLst>
  </p:cSld>
  <p:clrMapOvr>
    <a:masterClrMapping/>
  </p:clrMapOvr>
  <mc:AlternateContent xmlns:mc="http://schemas.openxmlformats.org/markup-compatibility/2006" xmlns:p14="http://schemas.microsoft.com/office/powerpoint/2010/main">
    <mc:Choice Requires="p14">
      <p:transition spd="slow" p14:dur="2000" advTm="190989"/>
    </mc:Choice>
    <mc:Fallback xmlns="">
      <p:transition spd="slow" advTm="19098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11247"/>
            <a:ext cx="5556739" cy="857250"/>
          </a:xfrm>
        </p:spPr>
        <p:txBody>
          <a:bodyPr>
            <a:normAutofit fontScale="90000"/>
          </a:bodyPr>
          <a:lstStyle/>
          <a:p>
            <a:r>
              <a:rPr lang="en-GB" dirty="0"/>
              <a:t>Locality Early Help Teams</a:t>
            </a:r>
          </a:p>
        </p:txBody>
      </p:sp>
      <p:sp>
        <p:nvSpPr>
          <p:cNvPr id="3" name="Content Placeholder 2"/>
          <p:cNvSpPr>
            <a:spLocks noGrp="1"/>
          </p:cNvSpPr>
          <p:nvPr>
            <p:ph idx="1"/>
          </p:nvPr>
        </p:nvSpPr>
        <p:spPr>
          <a:xfrm>
            <a:off x="323528" y="1268759"/>
            <a:ext cx="8229600" cy="5277993"/>
          </a:xfrm>
        </p:spPr>
        <p:txBody>
          <a:bodyPr>
            <a:normAutofit/>
          </a:bodyPr>
          <a:lstStyle/>
          <a:p>
            <a:pPr marL="0" indent="0">
              <a:buNone/>
            </a:pPr>
            <a:r>
              <a:rPr lang="en-GB" sz="2000" b="1" dirty="0"/>
              <a:t>Early Help Review in 2019 lead to the creation of 6 locality Early Help Teams.</a:t>
            </a:r>
          </a:p>
          <a:p>
            <a:pPr marL="0" indent="0">
              <a:buNone/>
            </a:pPr>
            <a:endParaRPr lang="en-GB" sz="2000" b="1" dirty="0"/>
          </a:p>
          <a:p>
            <a:pPr marL="0" indent="0">
              <a:buNone/>
            </a:pPr>
            <a:r>
              <a:rPr lang="en-GB" sz="2000" b="1" dirty="0"/>
              <a:t>Threshold document sets out the levels of need and help:-</a:t>
            </a:r>
          </a:p>
          <a:p>
            <a:pPr marL="0" indent="0">
              <a:buNone/>
            </a:pPr>
            <a:endParaRPr lang="en-GB" sz="2000" b="1" dirty="0"/>
          </a:p>
          <a:p>
            <a:pPr marL="0" indent="0">
              <a:buNone/>
            </a:pPr>
            <a:r>
              <a:rPr lang="en-GB" sz="2000" b="1" dirty="0"/>
              <a:t>Level 1 – Universal – Open Access provision</a:t>
            </a:r>
          </a:p>
          <a:p>
            <a:pPr marL="0" indent="0">
              <a:buNone/>
            </a:pPr>
            <a:r>
              <a:rPr lang="en-GB" sz="2000" b="1" dirty="0"/>
              <a:t>Level 2 – Emerging Needs</a:t>
            </a:r>
          </a:p>
          <a:p>
            <a:pPr marL="0" indent="0">
              <a:buNone/>
            </a:pPr>
            <a:r>
              <a:rPr lang="en-GB" sz="2000" b="1" dirty="0"/>
              <a:t>Level 3 – Intensive</a:t>
            </a:r>
          </a:p>
          <a:p>
            <a:pPr marL="0" indent="0">
              <a:buNone/>
            </a:pPr>
            <a:r>
              <a:rPr lang="en-GB" sz="2000" b="1" dirty="0"/>
              <a:t>Level 4 – Specialist</a:t>
            </a:r>
          </a:p>
          <a:p>
            <a:pPr marL="0" indent="0">
              <a:buNone/>
            </a:pPr>
            <a:endParaRPr lang="en-GB" sz="2000" b="1" dirty="0"/>
          </a:p>
          <a:p>
            <a:pPr marL="0" indent="0">
              <a:buNone/>
            </a:pPr>
            <a:r>
              <a:rPr lang="en-GB" sz="2000" b="1" dirty="0"/>
              <a:t>The Early Help Teams support at Level 3 – and the need for this support must be evidenced through an Early Help Assessment which will be screen and triaged by Starting Point.</a:t>
            </a:r>
          </a:p>
        </p:txBody>
      </p:sp>
    </p:spTree>
    <p:extLst>
      <p:ext uri="{BB962C8B-B14F-4D97-AF65-F5344CB8AC3E}">
        <p14:creationId xmlns:p14="http://schemas.microsoft.com/office/powerpoint/2010/main" val="3183745239"/>
      </p:ext>
    </p:extLst>
  </p:cSld>
  <p:clrMapOvr>
    <a:masterClrMapping/>
  </p:clrMapOvr>
  <p:transition spd="med" advTm="201310">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BE62638-6F1B-4377-B666-53C560BAE00B}"/>
              </a:ext>
            </a:extLst>
          </p:cNvPr>
          <p:cNvGraphicFramePr>
            <a:graphicFrameLocks noGrp="1"/>
          </p:cNvGraphicFramePr>
          <p:nvPr>
            <p:ph idx="1"/>
            <p:extLst>
              <p:ext uri="{D42A27DB-BD31-4B8C-83A1-F6EECF244321}">
                <p14:modId xmlns:p14="http://schemas.microsoft.com/office/powerpoint/2010/main" val="1113844681"/>
              </p:ext>
            </p:extLst>
          </p:nvPr>
        </p:nvGraphicFramePr>
        <p:xfrm>
          <a:off x="323528" y="1052736"/>
          <a:ext cx="6984776" cy="5455424"/>
        </p:xfrm>
        <a:graphic>
          <a:graphicData uri="http://schemas.openxmlformats.org/drawingml/2006/table">
            <a:tbl>
              <a:tblPr firstRow="1" firstCol="1" bandRow="1">
                <a:tableStyleId>{5C22544A-7EE6-4342-B048-85BDC9FD1C3A}</a:tableStyleId>
              </a:tblPr>
              <a:tblGrid>
                <a:gridCol w="2213755">
                  <a:extLst>
                    <a:ext uri="{9D8B030D-6E8A-4147-A177-3AD203B41FA5}">
                      <a16:colId xmlns:a16="http://schemas.microsoft.com/office/drawing/2014/main" val="1522726096"/>
                    </a:ext>
                  </a:extLst>
                </a:gridCol>
                <a:gridCol w="2141445">
                  <a:extLst>
                    <a:ext uri="{9D8B030D-6E8A-4147-A177-3AD203B41FA5}">
                      <a16:colId xmlns:a16="http://schemas.microsoft.com/office/drawing/2014/main" val="3166745885"/>
                    </a:ext>
                  </a:extLst>
                </a:gridCol>
                <a:gridCol w="2629576">
                  <a:extLst>
                    <a:ext uri="{9D8B030D-6E8A-4147-A177-3AD203B41FA5}">
                      <a16:colId xmlns:a16="http://schemas.microsoft.com/office/drawing/2014/main" val="497585346"/>
                    </a:ext>
                  </a:extLst>
                </a:gridCol>
              </a:tblGrid>
              <a:tr h="232058">
                <a:tc gridSpan="3">
                  <a:txBody>
                    <a:bodyPr/>
                    <a:lstStyle/>
                    <a:p>
                      <a:pPr algn="ctr">
                        <a:lnSpc>
                          <a:spcPct val="107000"/>
                        </a:lnSpc>
                        <a:spcAft>
                          <a:spcPts val="0"/>
                        </a:spcAft>
                      </a:pPr>
                      <a:r>
                        <a:rPr lang="en-GB" sz="1000" dirty="0">
                          <a:effectLst/>
                        </a:rPr>
                        <a:t>Early Help Managers</a:t>
                      </a:r>
                    </a:p>
                  </a:txBody>
                  <a:tcPr marL="36139" marR="36139" marT="0" marB="0">
                    <a:solidFill>
                      <a:srgbClr val="7030A0"/>
                    </a:solidFill>
                  </a:tcPr>
                </a:tc>
                <a:tc hMerge="1">
                  <a:txBody>
                    <a:bodyPr/>
                    <a:lstStyle/>
                    <a:p>
                      <a:pPr algn="ctr">
                        <a:lnSpc>
                          <a:spcPct val="107000"/>
                        </a:lnSpc>
                        <a:spcAft>
                          <a:spcPts val="0"/>
                        </a:spcAft>
                      </a:pP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tc>
                <a:tc hMerge="1">
                  <a:txBody>
                    <a:bodyPr/>
                    <a:lstStyle/>
                    <a:p>
                      <a:pPr algn="ctr">
                        <a:lnSpc>
                          <a:spcPct val="107000"/>
                        </a:lnSpc>
                        <a:spcAft>
                          <a:spcPts val="0"/>
                        </a:spcAft>
                      </a:pPr>
                      <a:endParaRPr lang="en-GB" sz="1000" dirty="0">
                        <a:effectLst/>
                      </a:endParaRPr>
                    </a:p>
                  </a:txBody>
                  <a:tcPr marL="36139" marR="36139" marT="0" marB="0"/>
                </a:tc>
                <a:extLst>
                  <a:ext uri="{0D108BD9-81ED-4DB2-BD59-A6C34878D82A}">
                    <a16:rowId xmlns:a16="http://schemas.microsoft.com/office/drawing/2014/main" val="3734457569"/>
                  </a:ext>
                </a:extLst>
              </a:tr>
              <a:tr h="682885">
                <a:tc>
                  <a:txBody>
                    <a:bodyPr/>
                    <a:lstStyle/>
                    <a:p>
                      <a:pPr algn="ctr">
                        <a:lnSpc>
                          <a:spcPct val="107000"/>
                        </a:lnSpc>
                        <a:spcAft>
                          <a:spcPts val="0"/>
                        </a:spcAft>
                      </a:pPr>
                      <a:r>
                        <a:rPr lang="en-GB" sz="1000" dirty="0">
                          <a:effectLst/>
                        </a:rPr>
                        <a:t>Head of Service for Early Help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dirty="0">
                          <a:effectLst/>
                        </a:rPr>
                        <a:t>Chris Caley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2"/>
                        </a:rPr>
                        <a:t>Chris.Caley@derbyshire.gov.uk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3937795273"/>
                  </a:ext>
                </a:extLst>
              </a:tr>
              <a:tr h="682885">
                <a:tc>
                  <a:txBody>
                    <a:bodyPr/>
                    <a:lstStyle/>
                    <a:p>
                      <a:pPr algn="ctr">
                        <a:lnSpc>
                          <a:spcPct val="107000"/>
                        </a:lnSpc>
                        <a:spcAft>
                          <a:spcPts val="0"/>
                        </a:spcAft>
                      </a:pPr>
                      <a:r>
                        <a:rPr lang="en-GB" sz="1000" dirty="0">
                          <a:effectLst/>
                        </a:rPr>
                        <a:t> </a:t>
                      </a:r>
                    </a:p>
                    <a:p>
                      <a:pPr algn="ctr">
                        <a:lnSpc>
                          <a:spcPct val="107000"/>
                        </a:lnSpc>
                        <a:spcAft>
                          <a:spcPts val="0"/>
                        </a:spcAft>
                      </a:pPr>
                      <a:r>
                        <a:rPr lang="en-GB" sz="1000" dirty="0">
                          <a:effectLst/>
                        </a:rPr>
                        <a:t> </a:t>
                      </a:r>
                    </a:p>
                    <a:p>
                      <a:pPr algn="ctr">
                        <a:lnSpc>
                          <a:spcPct val="107000"/>
                        </a:lnSpc>
                        <a:spcAft>
                          <a:spcPts val="0"/>
                        </a:spcAft>
                      </a:pPr>
                      <a:r>
                        <a:rPr lang="en-GB" sz="1000" dirty="0">
                          <a:effectLst/>
                        </a:rPr>
                        <a:t>High Peak &amp; North Dales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dirty="0">
                          <a:effectLst/>
                        </a:rPr>
                        <a:t>Karen Foster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3"/>
                        </a:rPr>
                        <a:t>Karen.Foster@derbyshire.gov.uk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4244858443"/>
                  </a:ext>
                </a:extLst>
              </a:tr>
              <a:tr h="272543">
                <a:tc>
                  <a:txBody>
                    <a:bodyPr/>
                    <a:lstStyle/>
                    <a:p>
                      <a:pPr algn="ctr">
                        <a:lnSpc>
                          <a:spcPct val="107000"/>
                        </a:lnSpc>
                        <a:spcAft>
                          <a:spcPts val="0"/>
                        </a:spcAft>
                      </a:pPr>
                      <a:r>
                        <a:rPr lang="en-GB" sz="1000" dirty="0">
                          <a:effectLst/>
                        </a:rPr>
                        <a:t>North East &amp; Bolsover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dirty="0">
                          <a:effectLst/>
                        </a:rPr>
                        <a:t>Brian McKeown</a:t>
                      </a:r>
                    </a:p>
                    <a:p>
                      <a:pPr algn="ctr">
                        <a:lnSpc>
                          <a:spcPct val="107000"/>
                        </a:lnSpc>
                        <a:spcAft>
                          <a:spcPts val="0"/>
                        </a:spcAft>
                      </a:pPr>
                      <a:r>
                        <a:rPr lang="en-GB" sz="1000" dirty="0">
                          <a:effectLst/>
                        </a:rPr>
                        <a:t>Helen Smyth</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4"/>
                        </a:rPr>
                        <a:t>Brian.Mckeown@derbyshire.gov.uk</a:t>
                      </a:r>
                      <a:endParaRPr lang="en-GB" sz="1000">
                        <a:effectLst/>
                      </a:endParaRPr>
                    </a:p>
                    <a:p>
                      <a:pPr algn="ctr">
                        <a:lnSpc>
                          <a:spcPct val="107000"/>
                        </a:lnSpc>
                        <a:spcAft>
                          <a:spcPts val="0"/>
                        </a:spcAft>
                      </a:pPr>
                      <a:r>
                        <a:rPr lang="en-GB" sz="1000" u="sng">
                          <a:effectLst/>
                          <a:hlinkClick r:id="rId5"/>
                        </a:rPr>
                        <a:t>Helen.Smyth@derbyshire.gov.uk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3960937458"/>
                  </a:ext>
                </a:extLst>
              </a:tr>
              <a:tr h="272543">
                <a:tc>
                  <a:txBody>
                    <a:bodyPr/>
                    <a:lstStyle/>
                    <a:p>
                      <a:pPr algn="ctr">
                        <a:lnSpc>
                          <a:spcPct val="107000"/>
                        </a:lnSpc>
                        <a:spcAft>
                          <a:spcPts val="0"/>
                        </a:spcAft>
                      </a:pPr>
                      <a:r>
                        <a:rPr lang="en-GB" sz="1000" dirty="0">
                          <a:effectLst/>
                        </a:rPr>
                        <a:t>Chesterfield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a:effectLst/>
                        </a:rPr>
                        <a:t>Lisa Marriott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6"/>
                        </a:rPr>
                        <a:t>Lisa.Marriott@derbyshire.gov.uk</a:t>
                      </a:r>
                      <a:r>
                        <a:rPr lang="en-GB" sz="1000">
                          <a:effectLst/>
                        </a:rPr>
                        <a:t> </a:t>
                      </a:r>
                    </a:p>
                    <a:p>
                      <a:pPr algn="ctr">
                        <a:lnSpc>
                          <a:spcPct val="107000"/>
                        </a:lnSpc>
                        <a:spcAft>
                          <a:spcPts val="0"/>
                        </a:spcAft>
                      </a:pPr>
                      <a:r>
                        <a:rPr lang="en-GB" sz="1000">
                          <a:effectLst/>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4069417306"/>
                  </a:ext>
                </a:extLst>
              </a:tr>
              <a:tr h="236582">
                <a:tc>
                  <a:txBody>
                    <a:bodyPr/>
                    <a:lstStyle/>
                    <a:p>
                      <a:pPr algn="ctr">
                        <a:lnSpc>
                          <a:spcPct val="107000"/>
                        </a:lnSpc>
                        <a:spcAft>
                          <a:spcPts val="0"/>
                        </a:spcAft>
                      </a:pPr>
                      <a:r>
                        <a:rPr lang="en-GB" sz="1000" dirty="0">
                          <a:effectLst/>
                        </a:rPr>
                        <a:t>Amber Valley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a:effectLst/>
                        </a:rPr>
                        <a:t>Liz Morris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7"/>
                        </a:rPr>
                        <a:t>Liz.Morris@derbyshire.gov.uk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4181510369"/>
                  </a:ext>
                </a:extLst>
              </a:tr>
              <a:tr h="236582">
                <a:tc>
                  <a:txBody>
                    <a:bodyPr/>
                    <a:lstStyle/>
                    <a:p>
                      <a:pPr algn="ctr">
                        <a:lnSpc>
                          <a:spcPct val="107000"/>
                        </a:lnSpc>
                        <a:spcAft>
                          <a:spcPts val="0"/>
                        </a:spcAft>
                      </a:pPr>
                      <a:r>
                        <a:rPr lang="en-GB" sz="1000" dirty="0">
                          <a:effectLst/>
                        </a:rPr>
                        <a:t>Erewash</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a:effectLst/>
                        </a:rPr>
                        <a:t>Barrie Chittenden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8"/>
                        </a:rPr>
                        <a:t>Barrie.Chittenden@derbyshire.gov.uk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2643694229"/>
                  </a:ext>
                </a:extLst>
              </a:tr>
              <a:tr h="272543">
                <a:tc>
                  <a:txBody>
                    <a:bodyPr/>
                    <a:lstStyle/>
                    <a:p>
                      <a:pPr algn="ctr">
                        <a:lnSpc>
                          <a:spcPct val="107000"/>
                        </a:lnSpc>
                        <a:spcAft>
                          <a:spcPts val="0"/>
                        </a:spcAft>
                      </a:pPr>
                      <a:r>
                        <a:rPr lang="en-GB" sz="1000" dirty="0">
                          <a:effectLst/>
                        </a:rPr>
                        <a:t> </a:t>
                      </a:r>
                    </a:p>
                    <a:p>
                      <a:pPr algn="ctr">
                        <a:lnSpc>
                          <a:spcPct val="107000"/>
                        </a:lnSpc>
                        <a:spcAft>
                          <a:spcPts val="0"/>
                        </a:spcAft>
                      </a:pPr>
                      <a:r>
                        <a:rPr lang="en-GB" sz="1000" dirty="0">
                          <a:effectLst/>
                        </a:rPr>
                        <a:t>South Derbyshire &amp; South Dales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dirty="0">
                          <a:effectLst/>
                        </a:rPr>
                        <a:t>Laura Wilkinson</a:t>
                      </a:r>
                    </a:p>
                    <a:p>
                      <a:pPr algn="ctr">
                        <a:lnSpc>
                          <a:spcPct val="107000"/>
                        </a:lnSpc>
                        <a:spcAft>
                          <a:spcPts val="0"/>
                        </a:spcAft>
                      </a:pPr>
                      <a:r>
                        <a:rPr lang="en-GB" sz="1000" dirty="0">
                          <a:effectLst/>
                        </a:rPr>
                        <a:t>Dave Beris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dirty="0">
                          <a:effectLst/>
                          <a:hlinkClick r:id="rId9"/>
                        </a:rPr>
                        <a:t>Laura.Wilkinson@derbyshire.gov.uk</a:t>
                      </a:r>
                      <a:endParaRPr lang="en-GB" sz="1000" dirty="0">
                        <a:effectLst/>
                      </a:endParaRPr>
                    </a:p>
                    <a:p>
                      <a:pPr algn="ctr">
                        <a:lnSpc>
                          <a:spcPct val="107000"/>
                        </a:lnSpc>
                        <a:spcAft>
                          <a:spcPts val="0"/>
                        </a:spcAft>
                      </a:pPr>
                      <a:r>
                        <a:rPr lang="en-GB" sz="1000" u="sng" dirty="0">
                          <a:effectLst/>
                          <a:hlinkClick r:id="rId10"/>
                        </a:rPr>
                        <a:t>David.Beris@derbyshire.gov.uk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833003020"/>
                  </a:ext>
                </a:extLst>
              </a:tr>
              <a:tr h="222365">
                <a:tc gridSpan="3">
                  <a:txBody>
                    <a:bodyPr/>
                    <a:lstStyle/>
                    <a:p>
                      <a:pPr algn="ctr">
                        <a:lnSpc>
                          <a:spcPct val="107000"/>
                        </a:lnSpc>
                        <a:spcAft>
                          <a:spcPts val="0"/>
                        </a:spcAft>
                      </a:pPr>
                      <a:r>
                        <a:rPr lang="en-GB" sz="1000" dirty="0">
                          <a:effectLst/>
                        </a:rPr>
                        <a:t>       Transition Team Managers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hMerge="1">
                  <a:txBody>
                    <a:bodyPr/>
                    <a:lstStyle/>
                    <a:p>
                      <a:pPr algn="ctr">
                        <a:lnSpc>
                          <a:spcPct val="107000"/>
                        </a:lnSpc>
                        <a:spcAft>
                          <a:spcPts val="0"/>
                        </a:spcAft>
                      </a:pP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tc>
                <a:tc hMerge="1">
                  <a:txBody>
                    <a:bodyPr/>
                    <a:lstStyle/>
                    <a:p>
                      <a:pPr algn="ct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tc>
                <a:extLst>
                  <a:ext uri="{0D108BD9-81ED-4DB2-BD59-A6C34878D82A}">
                    <a16:rowId xmlns:a16="http://schemas.microsoft.com/office/drawing/2014/main" val="1025966097"/>
                  </a:ext>
                </a:extLst>
              </a:tr>
              <a:tr h="553034">
                <a:tc>
                  <a:txBody>
                    <a:bodyPr/>
                    <a:lstStyle/>
                    <a:p>
                      <a:pPr algn="ctr">
                        <a:lnSpc>
                          <a:spcPct val="107000"/>
                        </a:lnSpc>
                        <a:spcAft>
                          <a:spcPts val="0"/>
                        </a:spcAft>
                      </a:pPr>
                      <a:r>
                        <a:rPr lang="en-GB" sz="1000" dirty="0">
                          <a:effectLst/>
                        </a:rPr>
                        <a:t>South Derbyshire &amp; Erewash </a:t>
                      </a:r>
                      <a:r>
                        <a:rPr lang="en-GB" sz="1000" dirty="0" err="1">
                          <a:effectLst/>
                        </a:rPr>
                        <a:t>inc</a:t>
                      </a:r>
                      <a:r>
                        <a:rPr lang="en-GB" sz="1000" dirty="0">
                          <a:effectLst/>
                        </a:rPr>
                        <a:t>: County lead for community development</a:t>
                      </a:r>
                    </a:p>
                    <a:p>
                      <a:pPr algn="ct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dirty="0">
                          <a:effectLst/>
                        </a:rPr>
                        <a:t>Nusrat Sohail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11"/>
                        </a:rPr>
                        <a:t>Nusrat.Sohail@derbyshire.gov.uk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1322893548"/>
                  </a:ext>
                </a:extLst>
              </a:tr>
              <a:tr h="413224">
                <a:tc>
                  <a:txBody>
                    <a:bodyPr/>
                    <a:lstStyle/>
                    <a:p>
                      <a:pPr algn="ctr">
                        <a:lnSpc>
                          <a:spcPct val="107000"/>
                        </a:lnSpc>
                        <a:spcAft>
                          <a:spcPts val="0"/>
                        </a:spcAft>
                      </a:pPr>
                      <a:r>
                        <a:rPr lang="en-GB" sz="1000" dirty="0">
                          <a:effectLst/>
                        </a:rPr>
                        <a:t>High Peak &amp; Chesterfield  </a:t>
                      </a:r>
                      <a:r>
                        <a:rPr lang="en-GB" sz="1000" dirty="0" err="1">
                          <a:effectLst/>
                        </a:rPr>
                        <a:t>inc</a:t>
                      </a:r>
                      <a:r>
                        <a:rPr lang="en-GB" sz="1000" dirty="0">
                          <a:effectLst/>
                        </a:rPr>
                        <a:t>: County lead for young people</a:t>
                      </a:r>
                    </a:p>
                    <a:p>
                      <a:pPr algn="ct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a:effectLst/>
                        </a:rPr>
                        <a:t>Adam Cope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12"/>
                        </a:rPr>
                        <a:t>Adam.Cope@derbyshire.gov.uk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2738316248"/>
                  </a:ext>
                </a:extLst>
              </a:tr>
              <a:tr h="413224">
                <a:tc>
                  <a:txBody>
                    <a:bodyPr/>
                    <a:lstStyle/>
                    <a:p>
                      <a:pPr algn="ctr">
                        <a:lnSpc>
                          <a:spcPct val="107000"/>
                        </a:lnSpc>
                        <a:spcAft>
                          <a:spcPts val="0"/>
                        </a:spcAft>
                      </a:pPr>
                      <a:r>
                        <a:rPr lang="en-GB" sz="1000" dirty="0">
                          <a:effectLst/>
                        </a:rPr>
                        <a:t>North East /Bolsover &amp; Amber Valley </a:t>
                      </a:r>
                      <a:r>
                        <a:rPr lang="en-GB" sz="1000" dirty="0" err="1">
                          <a:effectLst/>
                        </a:rPr>
                        <a:t>inc</a:t>
                      </a:r>
                      <a:r>
                        <a:rPr lang="en-GB" sz="1000" dirty="0">
                          <a:effectLst/>
                        </a:rPr>
                        <a:t>: County lead for families</a:t>
                      </a:r>
                    </a:p>
                    <a:p>
                      <a:pPr algn="ct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a:effectLst/>
                        </a:rPr>
                        <a:t>Debbie Hadley</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a:effectLst/>
                          <a:hlinkClick r:id="rId13"/>
                        </a:rPr>
                        <a:t>Debbie.Hadley@derbyshire.gov.uk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4165600909"/>
                  </a:ext>
                </a:extLst>
              </a:tr>
              <a:tr h="599461">
                <a:tc>
                  <a:txBody>
                    <a:bodyPr/>
                    <a:lstStyle/>
                    <a:p>
                      <a:pPr algn="ctr">
                        <a:lnSpc>
                          <a:spcPct val="107000"/>
                        </a:lnSpc>
                        <a:spcAft>
                          <a:spcPts val="0"/>
                        </a:spcAft>
                      </a:pPr>
                      <a:r>
                        <a:rPr lang="en-GB" sz="1000" dirty="0">
                          <a:effectLst/>
                        </a:rPr>
                        <a:t>Education &amp; Employment Team Manager </a:t>
                      </a:r>
                      <a:r>
                        <a:rPr lang="en-GB" sz="1000" dirty="0" err="1">
                          <a:effectLst/>
                        </a:rPr>
                        <a:t>inc</a:t>
                      </a:r>
                      <a:r>
                        <a:rPr lang="en-GB" sz="1000" dirty="0">
                          <a:effectLst/>
                        </a:rPr>
                        <a:t>: County lead for NEET/EET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solidFill>
                      <a:srgbClr val="7030A0"/>
                    </a:solidFill>
                  </a:tcPr>
                </a:tc>
                <a:tc>
                  <a:txBody>
                    <a:bodyPr/>
                    <a:lstStyle/>
                    <a:p>
                      <a:pPr algn="ctr">
                        <a:lnSpc>
                          <a:spcPct val="107000"/>
                        </a:lnSpc>
                        <a:spcAft>
                          <a:spcPts val="0"/>
                        </a:spcAft>
                      </a:pPr>
                      <a:r>
                        <a:rPr lang="en-GB" sz="1000">
                          <a:effectLst/>
                        </a:rPr>
                        <a:t>Pam Bond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tc>
                  <a:txBody>
                    <a:bodyPr/>
                    <a:lstStyle/>
                    <a:p>
                      <a:pPr algn="ctr">
                        <a:lnSpc>
                          <a:spcPct val="107000"/>
                        </a:lnSpc>
                        <a:spcAft>
                          <a:spcPts val="0"/>
                        </a:spcAft>
                      </a:pPr>
                      <a:r>
                        <a:rPr lang="en-GB" sz="1000" u="sng" dirty="0">
                          <a:effectLst/>
                          <a:hlinkClick r:id="rId14"/>
                        </a:rPr>
                        <a:t>Pam.Bond@derbyshire.gov.uk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6139" marR="36139" marT="0" marB="0" anchor="ctr"/>
                </a:tc>
                <a:extLst>
                  <a:ext uri="{0D108BD9-81ED-4DB2-BD59-A6C34878D82A}">
                    <a16:rowId xmlns:a16="http://schemas.microsoft.com/office/drawing/2014/main" val="174116879"/>
                  </a:ext>
                </a:extLst>
              </a:tr>
            </a:tbl>
          </a:graphicData>
        </a:graphic>
      </p:graphicFrame>
      <p:sp>
        <p:nvSpPr>
          <p:cNvPr id="3" name="Title 1">
            <a:extLst>
              <a:ext uri="{FF2B5EF4-FFF2-40B4-BE49-F238E27FC236}">
                <a16:creationId xmlns:a16="http://schemas.microsoft.com/office/drawing/2014/main" id="{260B9D24-F120-46A7-B2D1-FDF2127A34B5}"/>
              </a:ext>
            </a:extLst>
          </p:cNvPr>
          <p:cNvSpPr>
            <a:spLocks noGrp="1"/>
          </p:cNvSpPr>
          <p:nvPr>
            <p:ph type="title"/>
          </p:nvPr>
        </p:nvSpPr>
        <p:spPr>
          <a:xfrm>
            <a:off x="457200" y="148308"/>
            <a:ext cx="5050904" cy="688404"/>
          </a:xfrm>
        </p:spPr>
        <p:txBody>
          <a:bodyPr/>
          <a:lstStyle/>
          <a:p>
            <a:r>
              <a:rPr lang="en-GB" dirty="0"/>
              <a:t>Contacts</a:t>
            </a:r>
          </a:p>
        </p:txBody>
      </p:sp>
    </p:spTree>
    <p:extLst>
      <p:ext uri="{BB962C8B-B14F-4D97-AF65-F5344CB8AC3E}">
        <p14:creationId xmlns:p14="http://schemas.microsoft.com/office/powerpoint/2010/main" val="2477050001"/>
      </p:ext>
    </p:extLst>
  </p:cSld>
  <p:clrMapOvr>
    <a:masterClrMapping/>
  </p:clrMapOvr>
  <mc:AlternateContent xmlns:mc="http://schemas.openxmlformats.org/markup-compatibility/2006" xmlns:p14="http://schemas.microsoft.com/office/powerpoint/2010/main">
    <mc:Choice Requires="p14">
      <p:transition spd="slow" p14:dur="2000" advTm="51954"/>
    </mc:Choice>
    <mc:Fallback xmlns="">
      <p:transition spd="slow" advTm="51954"/>
    </mc:Fallback>
  </mc:AlternateContent>
</p:sld>
</file>

<file path=ppt/theme/theme1.xml><?xml version="1.0" encoding="utf-8"?>
<a:theme xmlns:a="http://schemas.openxmlformats.org/drawingml/2006/main" name="DCC Theme - White on Purp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9264C0C4-AEA5-4E78-9A00-E3584A5F99C0}" vid="{FD8BCFB4-617C-4640-B99A-FCEA460EA3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9264C0C4-AEA5-4E78-9A00-E3584A5F99C0}" vid="{1C0AA80B-D188-4825-A9AD-9BC6EA7F933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DCC Theme - Purple on White</Template>
  <TotalTime>0</TotalTime>
  <Words>549</Words>
  <Application>Microsoft Office PowerPoint</Application>
  <PresentationFormat>On-screen Show (4:3)</PresentationFormat>
  <Paragraphs>122</Paragraphs>
  <Slides>9</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Times New Roman</vt:lpstr>
      <vt:lpstr>DCC Theme - White on Purple</vt:lpstr>
      <vt:lpstr>Custom Design</vt:lpstr>
      <vt:lpstr>PowerPoint Presentation</vt:lpstr>
      <vt:lpstr>Stocktake</vt:lpstr>
      <vt:lpstr>Stocktake</vt:lpstr>
      <vt:lpstr>Stocktake</vt:lpstr>
      <vt:lpstr>Stocktake</vt:lpstr>
      <vt:lpstr>Stocktake</vt:lpstr>
      <vt:lpstr>Going forward</vt:lpstr>
      <vt:lpstr>Locality Early Help Teams</vt:lpstr>
      <vt:lpstr>Contacts</vt:lpstr>
    </vt:vector>
  </TitlesOfParts>
  <Company>Derbyshire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Regarding an Attendance Support/Investigation Offer</dc:title>
  <dc:creator>Karen Browne (Childrens Services)</dc:creator>
  <cp:lastModifiedBy>Headteacher</cp:lastModifiedBy>
  <cp:revision>136</cp:revision>
  <cp:lastPrinted>2018-11-05T13:52:03Z</cp:lastPrinted>
  <dcterms:created xsi:type="dcterms:W3CDTF">2018-11-01T08:59:30Z</dcterms:created>
  <dcterms:modified xsi:type="dcterms:W3CDTF">2021-05-06T13:35:38Z</dcterms:modified>
</cp:coreProperties>
</file>